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78" r:id="rId3"/>
    <p:sldId id="257" r:id="rId4"/>
    <p:sldId id="277" r:id="rId5"/>
    <p:sldId id="259" r:id="rId6"/>
    <p:sldId id="260" r:id="rId7"/>
    <p:sldId id="261" r:id="rId8"/>
    <p:sldId id="262" r:id="rId9"/>
    <p:sldId id="279" r:id="rId10"/>
    <p:sldId id="288" r:id="rId11"/>
    <p:sldId id="280" r:id="rId12"/>
    <p:sldId id="281" r:id="rId13"/>
    <p:sldId id="282" r:id="rId14"/>
    <p:sldId id="28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4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D9E4C-883E-4174-88DD-89B38BD9A3FF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61780-A61B-42D7-8C46-7F7880938B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76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The critical </a:t>
            </a:r>
            <a:r>
              <a:rPr lang="en-IN" dirty="0" err="1"/>
              <a:t>frewquency</a:t>
            </a:r>
            <a:r>
              <a:rPr lang="en-IN" dirty="0"/>
              <a:t> </a:t>
            </a:r>
            <a:r>
              <a:rPr lang="en-IN" dirty="0" err="1"/>
              <a:t>denpends</a:t>
            </a:r>
            <a:r>
              <a:rPr lang="en-IN" dirty="0"/>
              <a:t> on the metals and configuration of atoms at the surface.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961780-A61B-42D7-8C46-7F7880938BF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530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Did not believe in photons because Maxwell was very successful.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961780-A61B-42D7-8C46-7F7880938BF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597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61780-A61B-42D7-8C46-7F7880938BF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73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961780-A61B-42D7-8C46-7F7880938BF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92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8448-AE9C-43EA-8261-42AB8041DE6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88AF-5FB7-4B5A-B8BF-6F2FF07346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83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8448-AE9C-43EA-8261-42AB8041DE6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88AF-5FB7-4B5A-B8BF-6F2FF07346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62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8448-AE9C-43EA-8261-42AB8041DE6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88AF-5FB7-4B5A-B8BF-6F2FF07346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8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8448-AE9C-43EA-8261-42AB8041DE6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88AF-5FB7-4B5A-B8BF-6F2FF07346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6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8448-AE9C-43EA-8261-42AB8041DE6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88AF-5FB7-4B5A-B8BF-6F2FF07346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3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8448-AE9C-43EA-8261-42AB8041DE6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88AF-5FB7-4B5A-B8BF-6F2FF07346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18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8448-AE9C-43EA-8261-42AB8041DE6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88AF-5FB7-4B5A-B8BF-6F2FF07346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1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8448-AE9C-43EA-8261-42AB8041DE6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88AF-5FB7-4B5A-B8BF-6F2FF07346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74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8448-AE9C-43EA-8261-42AB8041DE6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88AF-5FB7-4B5A-B8BF-6F2FF07346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1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8448-AE9C-43EA-8261-42AB8041DE6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88AF-5FB7-4B5A-B8BF-6F2FF07346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0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8448-AE9C-43EA-8261-42AB8041DE6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388AF-5FB7-4B5A-B8BF-6F2FF07346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5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48448-AE9C-43EA-8261-42AB8041DE69}" type="datetimeFigureOut">
              <a:rPr lang="en-US" smtClean="0"/>
              <a:pPr/>
              <a:t>7/25/2021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388AF-5FB7-4B5A-B8BF-6F2FF07346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737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hysics.tutorvista.com/modern-physics/photoelectric-effect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Photoelectric Effect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Ashish</a:t>
            </a:r>
            <a:r>
              <a:rPr lang="en-US" dirty="0"/>
              <a:t> Desai</a:t>
            </a:r>
          </a:p>
          <a:p>
            <a:r>
              <a:rPr lang="en-US" dirty="0"/>
              <a:t>Assistant Professor</a:t>
            </a:r>
          </a:p>
          <a:p>
            <a:r>
              <a:rPr lang="en-US" dirty="0"/>
              <a:t>Department of Physics</a:t>
            </a:r>
          </a:p>
          <a:p>
            <a:r>
              <a:rPr lang="en-US" dirty="0"/>
              <a:t>amd006@chowgules.ac.in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Concept Check -1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velocity of the most energetic photo electron emitted from a metal surface depends on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time for which the radiation fall on the material.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frequency of the incident light.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intensity of the incident light.</a:t>
            </a:r>
            <a:endParaRPr lang="en-IN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lphaLcPeriod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None of the above.</a:t>
            </a:r>
            <a:endParaRPr lang="en-IN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344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-47857"/>
            <a:ext cx="7886700" cy="1325563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Concept Check 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7706"/>
            <a:ext cx="7886700" cy="4351338"/>
          </a:xfrm>
        </p:spPr>
        <p:txBody>
          <a:bodyPr/>
          <a:lstStyle/>
          <a:p>
            <a:pPr lvl="0" algn="just">
              <a:lnSpc>
                <a:spcPct val="100000"/>
              </a:lnSpc>
              <a:buNone/>
            </a:pPr>
            <a:r>
              <a:rPr lang="en-US" sz="2200" dirty="0"/>
              <a:t>Which of the following graphs represent correctly the variation of stopping voltage with frequency of incident radiation? 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921462"/>
            <a:ext cx="7315200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447800" y="5334000"/>
            <a:ext cx="7543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Source: </a:t>
            </a:r>
            <a:r>
              <a:rPr lang="en-US" sz="1600" dirty="0" err="1"/>
              <a:t>Thereja</a:t>
            </a:r>
            <a:r>
              <a:rPr lang="en-US" sz="1600" dirty="0"/>
              <a:t>, B. (1975) </a:t>
            </a:r>
            <a:r>
              <a:rPr lang="en-US" sz="1600" i="1" dirty="0"/>
              <a:t>Modern Physics, </a:t>
            </a:r>
            <a:r>
              <a:rPr lang="en-US" sz="1600" dirty="0"/>
              <a:t>16</a:t>
            </a:r>
            <a:r>
              <a:rPr lang="en-US" sz="1600" baseline="30000" dirty="0"/>
              <a:t>th</a:t>
            </a:r>
            <a:r>
              <a:rPr lang="en-US" sz="1600" dirty="0"/>
              <a:t> edition, New Delhi: S. </a:t>
            </a:r>
            <a:r>
              <a:rPr lang="en-US" sz="1600" dirty="0" err="1"/>
              <a:t>Chand</a:t>
            </a:r>
            <a:endParaRPr lang="en-US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Concept Check -3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sz="2200" dirty="0"/>
              <a:t> In order to increase the kinetic energy of ejected photoelectrons, there should be an increase in</a:t>
            </a:r>
          </a:p>
          <a:p>
            <a:pPr lvl="0">
              <a:buNone/>
            </a:pPr>
            <a:endParaRPr lang="en-US" sz="2200" dirty="0"/>
          </a:p>
          <a:p>
            <a:pPr marL="342900" lvl="0" indent="-342900">
              <a:buAutoNum type="alphaLcPeriod"/>
            </a:pPr>
            <a:r>
              <a:rPr lang="en-US" sz="2200" dirty="0"/>
              <a:t>Intensity of radiation</a:t>
            </a:r>
          </a:p>
          <a:p>
            <a:pPr marL="342900" lvl="0" indent="-342900">
              <a:buAutoNum type="alphaLcPeriod"/>
            </a:pPr>
            <a:r>
              <a:rPr lang="en-US" sz="2200" dirty="0"/>
              <a:t>Wavelength of radiation</a:t>
            </a:r>
          </a:p>
          <a:p>
            <a:pPr marL="342900" lvl="0" indent="-342900">
              <a:buAutoNum type="alphaLcPeriod"/>
            </a:pPr>
            <a:r>
              <a:rPr lang="en-US" sz="2200" dirty="0"/>
              <a:t>Frequency of radiation</a:t>
            </a:r>
          </a:p>
          <a:p>
            <a:pPr marL="342900" lvl="0" indent="-342900">
              <a:buAutoNum type="alphaLcPeriod"/>
            </a:pPr>
            <a:r>
              <a:rPr lang="en-US" sz="2200" dirty="0"/>
              <a:t>Both the wavelength and intensity of radiation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Concept Check -4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860816"/>
          </a:xfrm>
        </p:spPr>
        <p:txBody>
          <a:bodyPr/>
          <a:lstStyle/>
          <a:p>
            <a:pPr lvl="0" algn="just">
              <a:buNone/>
            </a:pPr>
            <a:r>
              <a:rPr lang="en-US" sz="2200" dirty="0"/>
              <a:t>Which of the following graphs represents correctly the variation of the kinetic energy ( with the intensity of incident radiations of a constant frequency?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971800"/>
            <a:ext cx="36576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219200" y="5943600"/>
            <a:ext cx="6515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Source: </a:t>
            </a:r>
            <a:r>
              <a:rPr lang="en-US" sz="1600" dirty="0" err="1"/>
              <a:t>Thereja</a:t>
            </a:r>
            <a:r>
              <a:rPr lang="en-US" sz="1600" dirty="0"/>
              <a:t>, B. (1975) </a:t>
            </a:r>
            <a:r>
              <a:rPr lang="en-US" sz="1600" i="1" dirty="0"/>
              <a:t>Modern Physics, </a:t>
            </a:r>
            <a:r>
              <a:rPr lang="en-US" sz="1600" dirty="0"/>
              <a:t>16</a:t>
            </a:r>
            <a:r>
              <a:rPr lang="en-US" sz="1600" baseline="30000" dirty="0"/>
              <a:t>th</a:t>
            </a:r>
            <a:r>
              <a:rPr lang="en-US" sz="1600" dirty="0"/>
              <a:t> edition, New Delhi: S. </a:t>
            </a:r>
            <a:r>
              <a:rPr lang="en-US" sz="1600" dirty="0" err="1"/>
              <a:t>Chand</a:t>
            </a:r>
            <a:endParaRPr lang="en-US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4DDAD5-579E-46C2-9455-69B77B1A89EA}"/>
              </a:ext>
            </a:extLst>
          </p:cNvPr>
          <p:cNvSpPr txBox="1"/>
          <p:nvPr/>
        </p:nvSpPr>
        <p:spPr>
          <a:xfrm>
            <a:off x="304800" y="381000"/>
            <a:ext cx="8001000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/>
            <a:r>
              <a:rPr lang="en-US" sz="2400" b="1" dirty="0">
                <a:latin typeface="+mn-lt"/>
              </a:rPr>
              <a:t>Concept Check -5</a:t>
            </a:r>
          </a:p>
          <a:p>
            <a:pPr marL="342900" indent="-342900" algn="just"/>
            <a:endParaRPr lang="en-US" sz="2400" b="1" dirty="0">
              <a:latin typeface="+mn-lt"/>
            </a:endParaRPr>
          </a:p>
          <a:p>
            <a:pPr marL="342900" indent="-342900" algn="just"/>
            <a:endParaRPr lang="en-US" sz="2200" dirty="0"/>
          </a:p>
          <a:p>
            <a:pPr marL="342900" indent="-342900" algn="just"/>
            <a:r>
              <a:rPr lang="en-US" sz="2200" dirty="0"/>
              <a:t>A photon at 300 nm will kick out an electron with an amount of kinetic energy, KE</a:t>
            </a:r>
            <a:r>
              <a:rPr lang="en-US" sz="2200" baseline="-25000" dirty="0"/>
              <a:t>300</a:t>
            </a:r>
            <a:r>
              <a:rPr lang="en-US" sz="2200" dirty="0"/>
              <a:t>.  If the wavelength is halved and it hits an electron in the metal with same energy as the previous electron, the energy of the electron coming out is</a:t>
            </a:r>
          </a:p>
          <a:p>
            <a:pPr marL="342900" indent="-342900"/>
            <a:endParaRPr lang="en-US" sz="2200" dirty="0"/>
          </a:p>
          <a:p>
            <a:pPr marL="457200" indent="-457200">
              <a:buAutoNum type="alphaLcPeriod"/>
            </a:pPr>
            <a:r>
              <a:rPr lang="en-US" sz="2200" dirty="0"/>
              <a:t>less than ½  KE</a:t>
            </a:r>
            <a:r>
              <a:rPr lang="en-US" sz="2200" baseline="-25000" dirty="0"/>
              <a:t>300</a:t>
            </a:r>
            <a:r>
              <a:rPr lang="en-US" sz="2200" dirty="0"/>
              <a:t>. </a:t>
            </a:r>
          </a:p>
          <a:p>
            <a:pPr marL="457200" indent="-457200">
              <a:buAutoNum type="alphaLcPeriod"/>
            </a:pPr>
            <a:endParaRPr lang="en-US" sz="2200" dirty="0"/>
          </a:p>
          <a:p>
            <a:pPr marL="457200" indent="-457200">
              <a:buAutoNum type="alphaLcPeriod"/>
            </a:pPr>
            <a:r>
              <a:rPr lang="en-US" sz="2200" dirty="0"/>
              <a:t>½  KE</a:t>
            </a:r>
            <a:r>
              <a:rPr lang="en-US" sz="2200" baseline="-25000" dirty="0"/>
              <a:t>300</a:t>
            </a:r>
          </a:p>
          <a:p>
            <a:pPr marL="457200" indent="-457200">
              <a:buAutoNum type="alphaLcPeriod"/>
            </a:pPr>
            <a:endParaRPr lang="en-US" sz="2200" baseline="-25000" dirty="0"/>
          </a:p>
          <a:p>
            <a:pPr marL="457200" indent="-457200">
              <a:buAutoNum type="alphaLcPeriod"/>
            </a:pPr>
            <a:r>
              <a:rPr lang="en-US" sz="2200" dirty="0"/>
              <a:t>  KE</a:t>
            </a:r>
            <a:r>
              <a:rPr lang="en-US" sz="2200" baseline="-25000" dirty="0"/>
              <a:t>300</a:t>
            </a:r>
          </a:p>
          <a:p>
            <a:pPr marL="457200" indent="-457200">
              <a:buAutoNum type="alphaLcPeriod"/>
            </a:pPr>
            <a:endParaRPr lang="en-US" sz="2200" baseline="-25000" dirty="0"/>
          </a:p>
          <a:p>
            <a:pPr marL="457200" indent="-457200">
              <a:buAutoNum type="alphaLcPeriod"/>
            </a:pPr>
            <a:r>
              <a:rPr lang="en-US" sz="2200" dirty="0"/>
              <a:t>2 x KE</a:t>
            </a:r>
            <a:r>
              <a:rPr lang="en-US" sz="2200" baseline="-25000" dirty="0"/>
              <a:t>300</a:t>
            </a:r>
          </a:p>
          <a:p>
            <a:pPr marL="457200" indent="-457200">
              <a:buAutoNum type="alphaLcPeriod"/>
            </a:pPr>
            <a:endParaRPr lang="en-US" sz="2200" baseline="-25000" dirty="0"/>
          </a:p>
          <a:p>
            <a:pPr marL="457200" indent="-457200">
              <a:buAutoNum type="alphaLcPeriod"/>
            </a:pPr>
            <a:r>
              <a:rPr lang="en-US" sz="2200" dirty="0"/>
              <a:t>more than 2 x KE</a:t>
            </a:r>
            <a:r>
              <a:rPr lang="en-US" sz="2200" baseline="-25000" dirty="0"/>
              <a:t>300</a:t>
            </a:r>
          </a:p>
        </p:txBody>
      </p:sp>
    </p:spTree>
    <p:extLst>
      <p:ext uri="{BB962C8B-B14F-4D97-AF65-F5344CB8AC3E}">
        <p14:creationId xmlns:p14="http://schemas.microsoft.com/office/powerpoint/2010/main" val="568299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Beiser</a:t>
            </a:r>
            <a:r>
              <a:rPr lang="en-US" sz="2400" dirty="0"/>
              <a:t>, A., (1969) </a:t>
            </a:r>
            <a:r>
              <a:rPr lang="en-US" sz="2400" i="1" dirty="0"/>
              <a:t>Perspective of Modern Physics.</a:t>
            </a:r>
            <a:r>
              <a:rPr lang="en-US" sz="2400" dirty="0"/>
              <a:t> New Delhi: Tata McGraw Hill Book Company.</a:t>
            </a:r>
          </a:p>
          <a:p>
            <a:pPr>
              <a:buNone/>
            </a:pPr>
            <a:endParaRPr lang="en-US" sz="2400" dirty="0"/>
          </a:p>
          <a:p>
            <a:pPr lvl="0"/>
            <a:r>
              <a:rPr lang="en-US" sz="2400" dirty="0" err="1"/>
              <a:t>Murugeshan</a:t>
            </a:r>
            <a:r>
              <a:rPr lang="en-US" sz="2400" dirty="0"/>
              <a:t>, R. and </a:t>
            </a:r>
            <a:r>
              <a:rPr lang="en-US" sz="2400" dirty="0" err="1"/>
              <a:t>Shivaprasad</a:t>
            </a:r>
            <a:r>
              <a:rPr lang="en-US" sz="2400" dirty="0"/>
              <a:t>, K. (2010) </a:t>
            </a:r>
            <a:r>
              <a:rPr lang="en-US" sz="2400" i="1" dirty="0"/>
              <a:t>Modern Physics</a:t>
            </a:r>
            <a:r>
              <a:rPr lang="en-US" sz="2400" dirty="0"/>
              <a:t>,  15</a:t>
            </a:r>
            <a:r>
              <a:rPr lang="en-US" sz="2400" baseline="30000" dirty="0"/>
              <a:t>th</a:t>
            </a:r>
            <a:r>
              <a:rPr lang="en-US" sz="2400" dirty="0"/>
              <a:t> Edition,  New Delhi: S. </a:t>
            </a:r>
            <a:r>
              <a:rPr lang="en-US" sz="2400" dirty="0" err="1"/>
              <a:t>Chand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/>
              <a:t>Introduction</a:t>
            </a:r>
          </a:p>
          <a:p>
            <a:endParaRPr lang="en-US" sz="2600" dirty="0"/>
          </a:p>
          <a:p>
            <a:r>
              <a:rPr lang="en-US" sz="2600" dirty="0"/>
              <a:t>Observations of Photoelectric effect</a:t>
            </a:r>
          </a:p>
          <a:p>
            <a:endParaRPr lang="en-US" sz="2600" dirty="0"/>
          </a:p>
          <a:p>
            <a:r>
              <a:rPr lang="en-US" sz="2600" dirty="0"/>
              <a:t>Failure of electromagnetic theory</a:t>
            </a:r>
          </a:p>
          <a:p>
            <a:endParaRPr lang="en-US" sz="2600" dirty="0"/>
          </a:p>
          <a:p>
            <a:r>
              <a:rPr lang="en-US" sz="2600" dirty="0"/>
              <a:t>Einstein's photoelectric equation</a:t>
            </a:r>
          </a:p>
          <a:p>
            <a:endParaRPr lang="en-US" sz="2600" dirty="0"/>
          </a:p>
          <a:p>
            <a:r>
              <a:rPr lang="en-US" sz="2600" dirty="0"/>
              <a:t>Success of Quantum Theory</a:t>
            </a:r>
          </a:p>
          <a:p>
            <a:endParaRPr lang="en-US" sz="2600" dirty="0"/>
          </a:p>
          <a:p>
            <a:r>
              <a:rPr lang="en-US" sz="2600" dirty="0"/>
              <a:t>Summary</a:t>
            </a:r>
          </a:p>
          <a:p>
            <a:endParaRPr lang="en-US" sz="2600" dirty="0"/>
          </a:p>
          <a:p>
            <a:r>
              <a:rPr lang="en-US" sz="2600" dirty="0"/>
              <a:t>Activity: MCQ</a:t>
            </a:r>
          </a:p>
          <a:p>
            <a:endParaRPr lang="en-US" sz="2600" dirty="0"/>
          </a:p>
          <a:p>
            <a:r>
              <a:rPr lang="en-US" sz="2600" dirty="0"/>
              <a:t>References </a:t>
            </a:r>
          </a:p>
          <a:p>
            <a:endParaRPr lang="en-US" sz="26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Introduction to Photoelectric effect</a:t>
            </a:r>
            <a:br>
              <a:rPr lang="en-US" sz="1600" dirty="0"/>
            </a:b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n-US" sz="2400" dirty="0"/>
          </a:p>
          <a:p>
            <a:pPr lvl="1" algn="just"/>
            <a:r>
              <a:rPr lang="en-US" dirty="0"/>
              <a:t>Discovered by Hertz in 1887 </a:t>
            </a:r>
          </a:p>
          <a:p>
            <a:pPr lvl="1" algn="just">
              <a:buNone/>
            </a:pPr>
            <a:endParaRPr lang="en-US" dirty="0"/>
          </a:p>
          <a:p>
            <a:pPr lvl="1" algn="just"/>
            <a:r>
              <a:rPr lang="en-US" dirty="0"/>
              <a:t>When a light of short wavelength incident on a metal surface, it emits electrons.</a:t>
            </a:r>
          </a:p>
          <a:p>
            <a:pPr lvl="1" algn="just">
              <a:buNone/>
            </a:pPr>
            <a:endParaRPr lang="en-US" dirty="0"/>
          </a:p>
          <a:p>
            <a:pPr lvl="1" algn="just"/>
            <a:r>
              <a:rPr lang="en-US" dirty="0"/>
              <a:t>Observed in solids, liquids and gases</a:t>
            </a:r>
          </a:p>
          <a:p>
            <a:pPr lvl="1" algn="just">
              <a:buNone/>
            </a:pPr>
            <a:endParaRPr lang="en-US" dirty="0"/>
          </a:p>
          <a:p>
            <a:pPr lvl="1" algn="just">
              <a:buNone/>
            </a:pPr>
            <a:endParaRPr lang="en-US" dirty="0"/>
          </a:p>
          <a:p>
            <a:pPr lvl="1" algn="just"/>
            <a:r>
              <a:rPr lang="en-US" dirty="0"/>
              <a:t>Einstein supported his photon concept by using it to explain this effect.</a:t>
            </a:r>
          </a:p>
          <a:p>
            <a:pPr lvl="1" algn="just"/>
            <a:endParaRPr lang="en-US" dirty="0"/>
          </a:p>
          <a:p>
            <a:pPr lvl="1" algn="just"/>
            <a:r>
              <a:rPr lang="en-US" dirty="0"/>
              <a:t>The electrons ejected out of the metal  are known as photoelectrons 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Photoelectric experiment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599" y="1447800"/>
            <a:ext cx="4876800" cy="4525963"/>
          </a:xfrm>
        </p:spPr>
        <p:txBody>
          <a:bodyPr>
            <a:normAutofit/>
          </a:bodyPr>
          <a:lstStyle/>
          <a:p>
            <a:pPr algn="just"/>
            <a:r>
              <a:rPr lang="en-US" sz="2200" dirty="0">
                <a:cs typeface="Times New Roman" panose="02020603050405020304" pitchFamily="18" charset="0"/>
              </a:rPr>
              <a:t>A retarding potential is applied between anode and cathode repels the emitted  photoelectrons</a:t>
            </a:r>
          </a:p>
          <a:p>
            <a:pPr algn="just"/>
            <a:endParaRPr lang="en-US" sz="2200" dirty="0"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cs typeface="Times New Roman" panose="02020603050405020304" pitchFamily="18" charset="0"/>
              </a:rPr>
              <a:t>Ultraviolet rays are incident on the anode photoelectron are emitted from the surface. Some emitted photoelectrons have enough energy to reach the cathode</a:t>
            </a:r>
          </a:p>
          <a:p>
            <a:pPr algn="just"/>
            <a:endParaRPr lang="en-US" sz="2200" dirty="0"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cs typeface="Times New Roman" panose="02020603050405020304" pitchFamily="18" charset="0"/>
              </a:rPr>
              <a:t>The number of emitted electrons decreases with increasing retarding potential </a:t>
            </a:r>
          </a:p>
          <a:p>
            <a:pPr lvl="1"/>
            <a:endParaRPr lang="en-US" sz="1800" dirty="0"/>
          </a:p>
          <a:p>
            <a:endParaRPr lang="en-US" sz="2200" dirty="0"/>
          </a:p>
          <a:p>
            <a:pPr lvl="1">
              <a:buNone/>
            </a:pPr>
            <a:endParaRPr lang="en-US" sz="1800" dirty="0"/>
          </a:p>
          <a:p>
            <a:pPr lvl="1">
              <a:buNone/>
            </a:pPr>
            <a:endParaRPr lang="en-US" sz="1400" dirty="0"/>
          </a:p>
          <a:p>
            <a:endParaRPr lang="en-US" sz="200" dirty="0"/>
          </a:p>
          <a:p>
            <a:pPr lvl="1"/>
            <a:endParaRPr lang="en-US" sz="1400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884694"/>
            <a:ext cx="3457575" cy="2258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486400" y="44196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Image by NCS </a:t>
            </a:r>
            <a:r>
              <a:rPr lang="en-US" sz="1200" dirty="0" err="1"/>
              <a:t>Pearson,</a:t>
            </a:r>
            <a:r>
              <a:rPr lang="en-US" sz="1200" dirty="0" err="1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</a:t>
            </a:r>
            <a:r>
              <a:rPr lang="en-US" sz="1200" dirty="0" err="1">
                <a:hlinkClick r:id="rId3"/>
              </a:rPr>
              <a:t>physics.tutorvista.com</a:t>
            </a:r>
            <a:r>
              <a:rPr lang="en-US" sz="1200" dirty="0">
                <a:hlinkClick r:id="rId3"/>
              </a:rPr>
              <a:t> /modern-physics/ photoelectric-effect.html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Observations of the  Photoelectric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cs typeface="Times New Roman" panose="02020603050405020304" pitchFamily="18" charset="0"/>
              </a:rPr>
              <a:t>Energy distribution in the emitted electrons is independent of the intensity</a:t>
            </a:r>
          </a:p>
          <a:p>
            <a:pPr algn="just"/>
            <a:endParaRPr lang="en-US" sz="2200" dirty="0"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cs typeface="Times New Roman" panose="02020603050405020304" pitchFamily="18" charset="0"/>
              </a:rPr>
              <a:t>Energy distribution in the emitted electrons depends on frequency of light incident on metal</a:t>
            </a:r>
          </a:p>
          <a:p>
            <a:pPr algn="just"/>
            <a:endParaRPr lang="en-US" sz="2200" dirty="0"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cs typeface="Times New Roman" panose="02020603050405020304" pitchFamily="18" charset="0"/>
              </a:rPr>
              <a:t>Electrons were not emitted below a certain critical frequency.</a:t>
            </a:r>
          </a:p>
          <a:p>
            <a:pPr algn="just">
              <a:buNone/>
            </a:pPr>
            <a:r>
              <a:rPr lang="en-US" sz="2200" dirty="0"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en-US" sz="2200" dirty="0">
                <a:cs typeface="Times New Roman" panose="02020603050405020304" pitchFamily="18" charset="0"/>
              </a:rPr>
              <a:t>The strength of the photoelectric current is directly proportional to the intensity of incident light</a:t>
            </a:r>
          </a:p>
          <a:p>
            <a:pPr>
              <a:buNone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81" y="0"/>
            <a:ext cx="7886700" cy="1325563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Failure of the electromagnetic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6388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cs typeface="Times New Roman" panose="02020603050405020304" pitchFamily="18" charset="0"/>
              </a:rPr>
              <a:t>According to the classical theory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>
                <a:cs typeface="Times New Roman" panose="02020603050405020304" pitchFamily="18" charset="0"/>
              </a:rPr>
              <a:t>light of greater intensity should impart greater K.E to the ejected electron.  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>
                <a:cs typeface="Times New Roman" panose="02020603050405020304" pitchFamily="18" charset="0"/>
              </a:rPr>
              <a:t>the velocity of the ejected electron should not depend on the frequency of light. 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>
                <a:cs typeface="Times New Roman" panose="02020603050405020304" pitchFamily="18" charset="0"/>
              </a:rPr>
              <a:t>There should be a time lag between the incident beam and the ejected electron.</a:t>
            </a:r>
          </a:p>
          <a:p>
            <a:pPr lvl="1" algn="just">
              <a:lnSpc>
                <a:spcPct val="150000"/>
              </a:lnSpc>
            </a:pPr>
            <a:endParaRPr 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cs typeface="Times New Roman" panose="02020603050405020304" pitchFamily="18" charset="0"/>
              </a:rPr>
              <a:t>Observations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>
                <a:cs typeface="Times New Roman" panose="02020603050405020304" pitchFamily="18" charset="0"/>
              </a:rPr>
              <a:t>Energy of the emitted electron is  independent of the  intensity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>
                <a:cs typeface="Times New Roman" panose="02020603050405020304" pitchFamily="18" charset="0"/>
              </a:rPr>
              <a:t>Higher the frequency higher the velocity of ejected electron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>
                <a:cs typeface="Times New Roman" panose="02020603050405020304" pitchFamily="18" charset="0"/>
              </a:rPr>
              <a:t>No time lag was observed between the incident light and the emitted photoelectron.</a:t>
            </a:r>
          </a:p>
          <a:p>
            <a:pPr lvl="1">
              <a:lnSpc>
                <a:spcPct val="150000"/>
              </a:lnSpc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63976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Einstein’s Photoelectric Equation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Einstein proposed that electromagnetic radiation is quantized into quanta of energy h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where h is Plank’s constant.</a:t>
            </a:r>
          </a:p>
          <a:p>
            <a:pPr marL="0" indent="0" algn="just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Quantum energy  =  maximum electron energy + Work function of  surface					             		</a:t>
            </a:r>
          </a:p>
          <a:p>
            <a:pPr lvl="1" algn="just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Where,            is the work function and v is the velocity of the photoelectron.</a:t>
            </a:r>
          </a:p>
          <a:p>
            <a:pPr lvl="1" algn="just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Function is  the minimum energy required by the electron in order to</a:t>
            </a:r>
          </a:p>
          <a:p>
            <a:pPr lvl="1" algn="just"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escape from a metal surface </a:t>
            </a:r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6600" y="3352800"/>
          <a:ext cx="2100262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66680" imgH="393480" progId="Equation.3">
                  <p:embed/>
                </p:oleObj>
              </mc:Choice>
              <mc:Fallback>
                <p:oleObj name="Equation" r:id="rId3" imgW="10666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352800"/>
                        <a:ext cx="2100262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296838"/>
              </p:ext>
            </p:extLst>
          </p:nvPr>
        </p:nvGraphicFramePr>
        <p:xfrm>
          <a:off x="1600200" y="4572000"/>
          <a:ext cx="54864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66400" imgH="228600" progId="Equation.3">
                  <p:embed/>
                </p:oleObj>
              </mc:Choice>
              <mc:Fallback>
                <p:oleObj name="Equation" r:id="rId5" imgW="26640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572000"/>
                        <a:ext cx="54864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86836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+mn-lt"/>
              </a:rPr>
              <a:t>Success of the quantum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1447800"/>
            <a:ext cx="7886700" cy="435133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sz="2400" dirty="0">
                <a:cs typeface="Times New Roman" panose="02020603050405020304" pitchFamily="18" charset="0"/>
              </a:rPr>
              <a:t>The quantum theory of light is successful in explaining the</a:t>
            </a:r>
          </a:p>
          <a:p>
            <a:pPr algn="just">
              <a:buNone/>
            </a:pPr>
            <a:r>
              <a:rPr lang="en-US" sz="2400" dirty="0">
                <a:cs typeface="Times New Roman" panose="02020603050405020304" pitchFamily="18" charset="0"/>
              </a:rPr>
              <a:t>photoelectric effect.</a:t>
            </a:r>
          </a:p>
          <a:p>
            <a:pPr algn="just">
              <a:buNone/>
            </a:pPr>
            <a:endParaRPr lang="en-US" sz="2400" dirty="0"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cs typeface="Times New Roman" panose="02020603050405020304" pitchFamily="18" charset="0"/>
              </a:rPr>
              <a:t>It predicts correctly that the maximum photoelectron energy depends on the frequency of the incident light.</a:t>
            </a:r>
          </a:p>
          <a:p>
            <a:pPr algn="just"/>
            <a:endParaRPr lang="en-US" sz="2400" dirty="0"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cs typeface="Times New Roman" panose="02020603050405020304" pitchFamily="18" charset="0"/>
              </a:rPr>
              <a:t>It is also able to explain why even the feeblest light can lead to immediate emission of photoelectrons.</a:t>
            </a:r>
          </a:p>
          <a:p>
            <a:pPr algn="just"/>
            <a:endParaRPr lang="en-US" sz="2400" dirty="0"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cs typeface="Times New Roman" panose="02020603050405020304" pitchFamily="18" charset="0"/>
              </a:rPr>
              <a:t>Also, it gave explanation as to why no photoelectrons were observed below the threshold frequency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257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Discovered by Hertz in 1887 and explained by Einstein  in 1905</a:t>
            </a:r>
          </a:p>
          <a:p>
            <a:pPr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shine a beam of light of short wavelength onto a metal surface, electrons will be emitted out of that surface.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of the emitted electron is  independent of the  intensity</a:t>
            </a:r>
          </a:p>
          <a:p>
            <a:pPr lvl="1"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the frequency higher the velocity of ejected electron</a:t>
            </a:r>
          </a:p>
          <a:p>
            <a:pPr lvl="1" algn="just">
              <a:lnSpc>
                <a:spcPct val="1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predicts correctly that the maximum photoelectron energy depends on the frequency of the incident light.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also able to explain why even the feeblest light can lead to immediate emission of photoelectrons.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Also, it gave explanation as to why no photoelectrons were observed below the threshold frequency</a:t>
            </a:r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dirty="0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2819400" y="3276600"/>
          <a:ext cx="210026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066680" imgH="393480" progId="Equation.3">
                  <p:embed/>
                </p:oleObj>
              </mc:Choice>
              <mc:Fallback>
                <p:oleObj name="Equation" r:id="rId3" imgW="106668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276600"/>
                        <a:ext cx="2100263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105400" y="3581400"/>
            <a:ext cx="3393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(Einstein's Photoelectric Equation)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12960</TotalTime>
  <Words>896</Words>
  <Application>Microsoft Office PowerPoint</Application>
  <PresentationFormat>On-screen Show (4:3)</PresentationFormat>
  <Paragraphs>153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Equation</vt:lpstr>
      <vt:lpstr>Photoelectric Effect</vt:lpstr>
      <vt:lpstr>Outline</vt:lpstr>
      <vt:lpstr>Introduction to Photoelectric effect  </vt:lpstr>
      <vt:lpstr>Photoelectric experiment </vt:lpstr>
      <vt:lpstr>Observations of the  Photoelectric Effect</vt:lpstr>
      <vt:lpstr>Failure of the electromagnetic theory</vt:lpstr>
      <vt:lpstr>Einstein’s Photoelectric Equation</vt:lpstr>
      <vt:lpstr>Success of the quantum theory</vt:lpstr>
      <vt:lpstr>Summary</vt:lpstr>
      <vt:lpstr>Concept Check -1</vt:lpstr>
      <vt:lpstr>Concept Check -2</vt:lpstr>
      <vt:lpstr>Concept Check -3</vt:lpstr>
      <vt:lpstr>Concept Check -4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Photoelectric effect</dc:title>
  <dc:creator>abcd</dc:creator>
  <cp:lastModifiedBy>Ashish Desai</cp:lastModifiedBy>
  <cp:revision>102</cp:revision>
  <dcterms:created xsi:type="dcterms:W3CDTF">2014-02-20T08:08:00Z</dcterms:created>
  <dcterms:modified xsi:type="dcterms:W3CDTF">2021-07-25T02:20:03Z</dcterms:modified>
</cp:coreProperties>
</file>